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12192000"/>
  <p:notesSz cx="6858000" cy="9144000"/>
  <p:embeddedFontLst>
    <p:embeddedFont>
      <p:font typeface="Merriweather"/>
      <p:regular r:id="rId46"/>
      <p:bold r:id="rId47"/>
      <p:italic r:id="rId48"/>
      <p:boldItalic r:id="rId49"/>
    </p:embeddedFont>
    <p:embeddedFont>
      <p:font typeface="DM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erriweather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-bold.fntdata"/><Relationship Id="rId50" Type="http://schemas.openxmlformats.org/officeDocument/2006/relationships/font" Target="fonts/DMSans-regular.fntdata"/><Relationship Id="rId53" Type="http://schemas.openxmlformats.org/officeDocument/2006/relationships/font" Target="fonts/DMSans-boldItalic.fntdata"/><Relationship Id="rId52" Type="http://schemas.openxmlformats.org/officeDocument/2006/relationships/font" Target="fonts/DM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image" Target="../media/image46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Relationship Id="rId4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49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51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Relationship Id="rId10" Type="http://schemas.openxmlformats.org/officeDocument/2006/relationships/image" Target="../media/image66.png"/><Relationship Id="rId9" Type="http://schemas.openxmlformats.org/officeDocument/2006/relationships/image" Target="../media/image76.png"/><Relationship Id="rId5" Type="http://schemas.openxmlformats.org/officeDocument/2006/relationships/image" Target="../media/image52.png"/><Relationship Id="rId6" Type="http://schemas.openxmlformats.org/officeDocument/2006/relationships/image" Target="../media/image73.png"/><Relationship Id="rId7" Type="http://schemas.openxmlformats.org/officeDocument/2006/relationships/image" Target="../media/image92.png"/><Relationship Id="rId8" Type="http://schemas.openxmlformats.org/officeDocument/2006/relationships/image" Target="../media/image8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Relationship Id="rId5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64.png"/><Relationship Id="rId5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98.png"/><Relationship Id="rId6" Type="http://schemas.openxmlformats.org/officeDocument/2006/relationships/image" Target="../media/image87.png"/><Relationship Id="rId7" Type="http://schemas.openxmlformats.org/officeDocument/2006/relationships/image" Target="../media/image74.png"/><Relationship Id="rId8" Type="http://schemas.openxmlformats.org/officeDocument/2006/relationships/image" Target="../media/image8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1.png"/><Relationship Id="rId4" Type="http://schemas.openxmlformats.org/officeDocument/2006/relationships/image" Target="../media/image81.png"/><Relationship Id="rId5" Type="http://schemas.openxmlformats.org/officeDocument/2006/relationships/image" Target="../media/image72.png"/><Relationship Id="rId6" Type="http://schemas.openxmlformats.org/officeDocument/2006/relationships/image" Target="../media/image103.png"/><Relationship Id="rId7" Type="http://schemas.openxmlformats.org/officeDocument/2006/relationships/image" Target="../media/image9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100.png"/><Relationship Id="rId8" Type="http://schemas.openxmlformats.org/officeDocument/2006/relationships/image" Target="../media/image8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104.png"/><Relationship Id="rId7" Type="http://schemas.openxmlformats.org/officeDocument/2006/relationships/image" Target="../media/image94.png"/><Relationship Id="rId8" Type="http://schemas.openxmlformats.org/officeDocument/2006/relationships/image" Target="../media/image8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102.png"/><Relationship Id="rId6" Type="http://schemas.openxmlformats.org/officeDocument/2006/relationships/image" Target="../media/image93.png"/><Relationship Id="rId7" Type="http://schemas.openxmlformats.org/officeDocument/2006/relationships/image" Target="../media/image97.png"/><Relationship Id="rId8" Type="http://schemas.openxmlformats.org/officeDocument/2006/relationships/image" Target="../media/image1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Relationship Id="rId5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55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95275" y="1619250"/>
            <a:ext cx="11601450" cy="192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rPr>
              <a:t>Surface Pattern Recognition Using Shape Subspace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571500" y="3829050"/>
            <a:ext cx="1104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Naish Ibrahim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71500" y="4667250"/>
            <a:ext cx="1104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Supervisor: Kazuhiro Fukui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08758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Generation of synthetic floor.</a:t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571500" y="20002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Configuration: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904875" y="24765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Dimensions: 50 × 50 units</a:t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904875" y="29718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Spacing: 1 centimeter apart</a:t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904875" y="34671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Total points: 10,000</a:t>
            </a:r>
            <a:endParaRPr/>
          </a:p>
        </p:txBody>
      </p:sp>
      <p:pic>
        <p:nvPicPr>
          <p:cNvPr descr="image.png" id="200" name="Google Shape;20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2878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Experiment: Synthetic Floor</a:t>
            </a:r>
            <a:endParaRPr/>
          </a:p>
        </p:txBody>
      </p:sp>
      <p:pic>
        <p:nvPicPr>
          <p:cNvPr descr="image.png" id="202" name="Google Shape;20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5241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3" name="Google Shape;2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0194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4" name="Google Shape;20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51472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9" name="Google Shape;2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428750"/>
            <a:ext cx="54292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0" name="Google Shape;21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1250" y="1428750"/>
            <a:ext cx="54292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1" name="Google Shape;21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714750"/>
            <a:ext cx="54292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2" name="Google Shape;2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1250" y="3714750"/>
            <a:ext cx="54292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3" name="Google Shape;21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225" y="1514475"/>
            <a:ext cx="52578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4" name="Google Shape;214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76975" y="1514475"/>
            <a:ext cx="52578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5" name="Google Shape;215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7225" y="3800475"/>
            <a:ext cx="52578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16" name="Google Shape;216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76975" y="3800475"/>
            <a:ext cx="52578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Experiment: Anomaly Patterns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Patch division process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571500" y="2000250"/>
            <a:ext cx="52863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synthetic floor is divided into a grid of patches (e.g., 5x5) for analysis. Each patch is processed independently to compute its shape subspace.</a:t>
            </a:r>
            <a:endParaRPr/>
          </a:p>
        </p:txBody>
      </p:sp>
      <p:pic>
        <p:nvPicPr>
          <p:cNvPr descr="image.png" id="225" name="Google Shape;22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487620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Experiment: Patch Division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1" name="Google Shape;2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86655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DS generation for each patch</a:t>
            </a:r>
            <a:endParaRPr/>
          </a:p>
        </p:txBody>
      </p:sp>
      <p:sp>
        <p:nvSpPr>
          <p:cNvPr id="233" name="Google Shape;233;p25"/>
          <p:cNvSpPr txBox="1"/>
          <p:nvPr/>
        </p:nvSpPr>
        <p:spPr>
          <a:xfrm>
            <a:off x="571500" y="2000250"/>
            <a:ext cx="52863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Difference Subspace (DS) magnitude is calculated between a central patch and its neighbors (e.g., 4-neighbor or 8-neighbor approach) to quantify local shape differences.</a:t>
            </a:r>
            <a:endParaRPr/>
          </a:p>
        </p:txBody>
      </p:sp>
      <p:pic>
        <p:nvPicPr>
          <p:cNvPr descr="image.png" id="234" name="Google Shape;2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65700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Experiment: DS Generation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86655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Key Results</a:t>
            </a:r>
            <a:endParaRPr/>
          </a:p>
        </p:txBody>
      </p:sp>
      <p:sp>
        <p:nvSpPr>
          <p:cNvPr id="242" name="Google Shape;242;p26"/>
          <p:cNvSpPr txBox="1"/>
          <p:nvPr/>
        </p:nvSpPr>
        <p:spPr>
          <a:xfrm>
            <a:off x="904875" y="19526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Pattern Detection: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Successfully detected various synthetic patterns (bumps, ridges, corners, circles, etc.).</a:t>
            </a:r>
            <a:endParaRPr/>
          </a:p>
        </p:txBody>
      </p:sp>
      <p:sp>
        <p:nvSpPr>
          <p:cNvPr id="243" name="Google Shape;243;p26"/>
          <p:cNvSpPr txBox="1"/>
          <p:nvPr/>
        </p:nvSpPr>
        <p:spPr>
          <a:xfrm>
            <a:off x="904875" y="27527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Accuracy &amp; Stability: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Smaller patches (3×3, 4×4) improved fine-detail detection.</a:t>
            </a:r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904875" y="35528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Neighborhood: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Eight-neighbor comparisons enhanced stability for complex patterns.</a:t>
            </a:r>
            <a:endParaRPr/>
          </a:p>
        </p:txBody>
      </p:sp>
      <p:pic>
        <p:nvPicPr>
          <p:cNvPr descr="image.png" id="245" name="Google Shape;24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65700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of Initial Research</a:t>
            </a:r>
            <a:endParaRPr/>
          </a:p>
        </p:txBody>
      </p:sp>
      <p:pic>
        <p:nvPicPr>
          <p:cNvPr descr="image.png" id="247" name="Google Shape;24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0002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8" name="Google Shape;24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8003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9" name="Google Shape;24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600450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54" name="Google Shape;25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428750"/>
            <a:ext cx="34290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5" name="Google Shape;2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0" y="1428750"/>
            <a:ext cx="34290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56" name="Google Shape;25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1500" y="1428750"/>
            <a:ext cx="34290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795813" y="2438400"/>
            <a:ext cx="2980372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Boundary Sensitivity</a:t>
            </a:r>
            <a:endParaRPr/>
          </a:p>
        </p:txBody>
      </p:sp>
      <p:sp>
        <p:nvSpPr>
          <p:cNvPr id="258" name="Google Shape;258;p27"/>
          <p:cNvSpPr txBox="1"/>
          <p:nvPr/>
        </p:nvSpPr>
        <p:spPr>
          <a:xfrm>
            <a:off x="866775" y="3514725"/>
            <a:ext cx="283845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Non-overlapping patches may cut across anomalies, weakening signals near edges and leading to less accurate localization.</a:t>
            </a:r>
            <a:endParaRPr/>
          </a:p>
        </p:txBody>
      </p:sp>
      <p:sp>
        <p:nvSpPr>
          <p:cNvPr id="259" name="Google Shape;259;p27"/>
          <p:cNvSpPr txBox="1"/>
          <p:nvPr/>
        </p:nvSpPr>
        <p:spPr>
          <a:xfrm>
            <a:off x="4605813" y="2438400"/>
            <a:ext cx="2980372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Limited Spatial Resolution</a:t>
            </a:r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4676775" y="3514725"/>
            <a:ext cx="283845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Sparse, discrete patches provide a coarse map, making it harder to detect and precisely locate fine-grained anomalies.</a:t>
            </a: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8415813" y="2438400"/>
            <a:ext cx="2980372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Unvalidated on Real Data</a:t>
            </a:r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8486775" y="3514725"/>
            <a:ext cx="283845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method was only tested on clean, synthetic data. Robustness against real-world noise and irregularities was unproven.</a:t>
            </a:r>
            <a:endParaRPr/>
          </a:p>
        </p:txBody>
      </p:sp>
      <p:pic>
        <p:nvPicPr>
          <p:cNvPr descr="image.png" id="263" name="Google Shape;26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00250" y="1743075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4" name="Google Shape;264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43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65" name="Google Shape;265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05975" y="1743075"/>
            <a:ext cx="4000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Limitations Identified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1" name="Google Shape;2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9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Concept</a:t>
            </a:r>
            <a:endParaRPr/>
          </a:p>
        </p:txBody>
      </p:sp>
      <p:sp>
        <p:nvSpPr>
          <p:cNvPr id="273" name="Google Shape;273;p28"/>
          <p:cNvSpPr txBox="1"/>
          <p:nvPr/>
        </p:nvSpPr>
        <p:spPr>
          <a:xfrm>
            <a:off x="904875" y="19526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Overlapping Regions: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Introduces analysis regions that overlap with configurable percentages (e.g., 50%).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904875" y="27527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Continuous Coverage: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Ensures every point is analyzed multiple times, mitigating boundary sensitivity.</a:t>
            </a:r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904875" y="3552825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Increased Resolution: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Generates more analysis points, achieving finer spatial resolution for anomaly localization.</a:t>
            </a:r>
            <a:endParaRPr/>
          </a:p>
        </p:txBody>
      </p:sp>
      <p:pic>
        <p:nvPicPr>
          <p:cNvPr descr="image.png" id="276" name="Google Shape;27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72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Method: Sliding Window</a:t>
            </a:r>
            <a:endParaRPr/>
          </a:p>
        </p:txBody>
      </p:sp>
      <p:pic>
        <p:nvPicPr>
          <p:cNvPr descr="image.png" id="278" name="Google Shape;27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0002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79" name="Google Shape;27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8003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0" name="Google Shape;28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600450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85" name="Google Shape;2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3181350"/>
            <a:ext cx="5286375" cy="652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86" name="Google Shape;28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125" y="1428750"/>
            <a:ext cx="5286375" cy="301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571500" y="161925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Given a point cloud with dimensions (W,H), a window size (w,h), and an overlap percentage α.</a:t>
            </a:r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571500" y="2381250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stride parameters (sx, sy) — the distance the window moves — are calculated as:</a:t>
            </a:r>
            <a:endParaRPr/>
          </a:p>
        </p:txBody>
      </p:sp>
      <p:pic>
        <p:nvPicPr>
          <p:cNvPr descr="image.png" id="289" name="Google Shape;28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9850" y="1514475"/>
            <a:ext cx="5114925" cy="280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Sliding Window: Methodology (1)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5" name="Google Shape;2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79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/>
        </p:nvSpPr>
        <p:spPr>
          <a:xfrm>
            <a:off x="571500" y="1619250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total number of windows (Nx, Ny) and the region Ri,j for each window are defined:</a:t>
            </a:r>
            <a:endParaRPr/>
          </a:p>
        </p:txBody>
      </p:sp>
      <p:pic>
        <p:nvPicPr>
          <p:cNvPr descr="image.png" id="297" name="Google Shape;29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58690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Sliding Window: Methodology (2)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3" name="Google Shape;3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86655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1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 Methods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71500" y="3552825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Data Used</a:t>
            </a:r>
            <a:endParaRPr/>
          </a:p>
        </p:txBody>
      </p:sp>
      <p:sp>
        <p:nvSpPr>
          <p:cNvPr id="306" name="Google Shape;306;p31"/>
          <p:cNvSpPr txBox="1"/>
          <p:nvPr/>
        </p:nvSpPr>
        <p:spPr>
          <a:xfrm>
            <a:off x="904875" y="19526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Fixed Patches (Baseline):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8×8 grid (64 patches), used as reference.</a:t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904875" y="2752725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Sliding Window (Proposed):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50% overlap, increasing analysis density.</a:t>
            </a:r>
            <a:endParaRPr/>
          </a:p>
        </p:txBody>
      </p:sp>
      <p:sp>
        <p:nvSpPr>
          <p:cNvPr id="308" name="Google Shape;308;p31"/>
          <p:cNvSpPr txBox="1"/>
          <p:nvPr/>
        </p:nvSpPr>
        <p:spPr>
          <a:xfrm>
            <a:off x="904875" y="40767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Synthetic: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50×50 units, ~10,000 points with predefined patterns.</a:t>
            </a:r>
            <a:endParaRPr/>
          </a:p>
        </p:txBody>
      </p:sp>
      <p:sp>
        <p:nvSpPr>
          <p:cNvPr id="309" name="Google Shape;309;p31"/>
          <p:cNvSpPr txBox="1"/>
          <p:nvPr/>
        </p:nvSpPr>
        <p:spPr>
          <a:xfrm>
            <a:off x="904875" y="48768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Real-World: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PLY File, 61,914 points from a noisy floor scan.</a:t>
            </a:r>
            <a:endParaRPr/>
          </a:p>
        </p:txBody>
      </p:sp>
      <p:pic>
        <p:nvPicPr>
          <p:cNvPr descr="image.png" id="310" name="Google Shape;3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65700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Experimental Validation: Setup</a:t>
            </a:r>
            <a:endParaRPr/>
          </a:p>
        </p:txBody>
      </p:sp>
      <p:pic>
        <p:nvPicPr>
          <p:cNvPr descr="image.png" id="312" name="Google Shape;31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0002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3" name="Google Shape;31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8003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4" name="Google Shape;31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1243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15" name="Google Shape;31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92442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904875" y="14287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Research Problem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904875" y="19240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Research Background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904875" y="24193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Related Research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904875" y="29146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Proposed Method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904875" y="34099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Summary of Initial Research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904875" y="39052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Limitations Identified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904875" y="44005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Proposed Method: Sliding Window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04875" y="48958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Experimental Validation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904875" y="53911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Future Work</a:t>
            </a:r>
            <a:endParaRPr/>
          </a:p>
        </p:txBody>
      </p:sp>
      <p:pic>
        <p:nvPicPr>
          <p:cNvPr descr="image.png" id="101" name="Google Shape;1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Contents</a:t>
            </a:r>
            <a:endParaRPr/>
          </a:p>
        </p:txBody>
      </p:sp>
      <p:pic>
        <p:nvPicPr>
          <p:cNvPr descr="image.png" id="103" name="Google Shape;10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4763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9716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5" name="Google Shape;10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4669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6" name="Google Shape;10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9622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7" name="Google Shape;10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4575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8" name="Google Shape;10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9528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9" name="Google Shape;10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4481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0" name="Google Shape;11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9434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1" name="Google Shape;11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543877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20" name="Google Shape;3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86655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Common Settings</a:t>
            </a: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571500" y="3438525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Preprocessing</a:t>
            </a:r>
            <a:endParaRPr/>
          </a:p>
        </p:txBody>
      </p:sp>
      <p:sp>
        <p:nvSpPr>
          <p:cNvPr id="323" name="Google Shape;323;p32"/>
          <p:cNvSpPr txBox="1"/>
          <p:nvPr/>
        </p:nvSpPr>
        <p:spPr>
          <a:xfrm>
            <a:off x="904875" y="1952625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Subspace Dim: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Set to 3 for all computations.</a:t>
            </a:r>
            <a:endParaRPr/>
          </a:p>
        </p:txBody>
      </p:sp>
      <p:sp>
        <p:nvSpPr>
          <p:cNvPr id="324" name="Google Shape;324;p32"/>
          <p:cNvSpPr txBox="1"/>
          <p:nvPr/>
        </p:nvSpPr>
        <p:spPr>
          <a:xfrm>
            <a:off x="904875" y="2447925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Neighbors: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Used 8-neighbor DS calculation for context.</a:t>
            </a:r>
            <a:endParaRPr/>
          </a:p>
        </p:txBody>
      </p:sp>
      <p:sp>
        <p:nvSpPr>
          <p:cNvPr id="325" name="Google Shape;325;p32"/>
          <p:cNvSpPr txBox="1"/>
          <p:nvPr/>
        </p:nvSpPr>
        <p:spPr>
          <a:xfrm>
            <a:off x="904875" y="2943225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Sliding Overlap: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Fixed at 50% for better coverage.</a:t>
            </a:r>
            <a:endParaRPr/>
          </a:p>
        </p:txBody>
      </p:sp>
      <p:sp>
        <p:nvSpPr>
          <p:cNvPr id="326" name="Google Shape;326;p32"/>
          <p:cNvSpPr txBox="1"/>
          <p:nvPr/>
        </p:nvSpPr>
        <p:spPr>
          <a:xfrm>
            <a:off x="904875" y="39624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Centering: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Removed translation for geometry-only focus.</a:t>
            </a:r>
            <a:endParaRPr/>
          </a:p>
        </p:txBody>
      </p:sp>
      <p:sp>
        <p:nvSpPr>
          <p:cNvPr id="327" name="Google Shape;327;p32"/>
          <p:cNvSpPr txBox="1"/>
          <p:nvPr/>
        </p:nvSpPr>
        <p:spPr>
          <a:xfrm>
            <a:off x="904875" y="47625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Min Point Filter: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Ensured enough points per window for stable SVD.</a:t>
            </a:r>
            <a:endParaRPr/>
          </a:p>
        </p:txBody>
      </p:sp>
      <p:pic>
        <p:nvPicPr>
          <p:cNvPr descr="image.png" id="328" name="Google Shape;32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65700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Experimental Validation: Settings</a:t>
            </a:r>
            <a:endParaRPr/>
          </a:p>
        </p:txBody>
      </p:sp>
      <p:pic>
        <p:nvPicPr>
          <p:cNvPr descr="image.png" id="330" name="Google Shape;33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0002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1" name="Google Shape;33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4955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2" name="Google Shape;33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9908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3" name="Google Shape;33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0100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34" name="Google Shape;33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81012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/>
        </p:nvSpPr>
        <p:spPr>
          <a:xfrm>
            <a:off x="571500" y="571500"/>
            <a:ext cx="5550693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Work</a:t>
            </a:r>
            <a:endParaRPr/>
          </a:p>
        </p:txBody>
      </p:sp>
      <p:pic>
        <p:nvPicPr>
          <p:cNvPr descr="image.png" id="340" name="Google Shape;3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0"/>
            <a:ext cx="58578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3"/>
          <p:cNvSpPr txBox="1"/>
          <p:nvPr/>
        </p:nvSpPr>
        <p:spPr>
          <a:xfrm>
            <a:off x="904875" y="1581150"/>
            <a:ext cx="49530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Adaptive Parameters</a:t>
            </a:r>
            <a:endParaRPr/>
          </a:p>
        </p:txBody>
      </p:sp>
      <p:sp>
        <p:nvSpPr>
          <p:cNvPr id="342" name="Google Shape;342;p33"/>
          <p:cNvSpPr txBox="1"/>
          <p:nvPr/>
        </p:nvSpPr>
        <p:spPr>
          <a:xfrm>
            <a:off x="904875" y="2876550"/>
            <a:ext cx="49530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Multi-Scale Analysis</a:t>
            </a:r>
            <a:endParaRPr/>
          </a:p>
        </p:txBody>
      </p:sp>
      <p:sp>
        <p:nvSpPr>
          <p:cNvPr id="343" name="Google Shape;343;p33"/>
          <p:cNvSpPr txBox="1"/>
          <p:nvPr/>
        </p:nvSpPr>
        <p:spPr>
          <a:xfrm>
            <a:off x="904875" y="4476750"/>
            <a:ext cx="49530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Performance Boost</a:t>
            </a:r>
            <a:endParaRPr/>
          </a:p>
        </p:txBody>
      </p:sp>
      <p:pic>
        <p:nvPicPr>
          <p:cNvPr descr="image.png" id="344" name="Google Shape;34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6287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5" name="Google Shape;3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9241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6" name="Google Shape;34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52437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/>
        </p:nvSpPr>
        <p:spPr>
          <a:xfrm>
            <a:off x="295275" y="2319337"/>
            <a:ext cx="11601450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Questions?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571500" y="3776662"/>
            <a:ext cx="1104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/>
          <p:nvPr/>
        </p:nvSpPr>
        <p:spPr>
          <a:xfrm>
            <a:off x="5619750" y="2438400"/>
            <a:ext cx="952500" cy="47625"/>
          </a:xfrm>
          <a:prstGeom prst="rect">
            <a:avLst/>
          </a:prstGeom>
          <a:solidFill>
            <a:srgbClr val="F3F0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295275" y="2771775"/>
            <a:ext cx="11601450" cy="142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F3F0DF"/>
                </a:solidFill>
                <a:latin typeface="Merriweather"/>
                <a:ea typeface="Merriweather"/>
                <a:cs typeface="Merriweather"/>
                <a:sym typeface="Merriweather"/>
              </a:rPr>
              <a:t>Part 2: Automatic Segmentation of Aircraft Dents</a:t>
            </a:r>
            <a:endParaRPr/>
          </a:p>
        </p:txBody>
      </p:sp>
      <p:sp>
        <p:nvSpPr>
          <p:cNvPr id="359" name="Google Shape;359;p35"/>
          <p:cNvSpPr txBox="1"/>
          <p:nvPr/>
        </p:nvSpPr>
        <p:spPr>
          <a:xfrm>
            <a:off x="3771900" y="4391025"/>
            <a:ext cx="464820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F3F0DF"/>
                </a:solidFill>
                <a:latin typeface="DM Sans"/>
                <a:ea typeface="DM Sans"/>
                <a:cs typeface="DM Sans"/>
                <a:sym typeface="DM Sans"/>
              </a:rPr>
              <a:t>Applying Subspace Concepts to a New Domain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64" name="Google Shape;3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284127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Motivation</a:t>
            </a:r>
            <a:endParaRPr/>
          </a:p>
        </p:txBody>
      </p:sp>
      <p:sp>
        <p:nvSpPr>
          <p:cNvPr id="366" name="Google Shape;366;p36"/>
          <p:cNvSpPr txBox="1"/>
          <p:nvPr/>
        </p:nvSpPr>
        <p:spPr>
          <a:xfrm>
            <a:off x="571500" y="2000250"/>
            <a:ext cx="52863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Aircraft dent inspection is currently a manual, tedious, and subjective process, prone to human error. Dents are subtle, smooth deformations without clear boundaries.</a:t>
            </a:r>
            <a:endParaRPr/>
          </a:p>
        </p:txBody>
      </p:sp>
      <p:sp>
        <p:nvSpPr>
          <p:cNvPr id="367" name="Google Shape;367;p36"/>
          <p:cNvSpPr txBox="1"/>
          <p:nvPr/>
        </p:nvSpPr>
        <p:spPr>
          <a:xfrm>
            <a:off x="571500" y="304800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Challenge</a:t>
            </a:r>
            <a:endParaRPr/>
          </a:p>
        </p:txBody>
      </p:sp>
      <p:sp>
        <p:nvSpPr>
          <p:cNvPr id="368" name="Google Shape;368;p36"/>
          <p:cNvSpPr txBox="1"/>
          <p:nvPr/>
        </p:nvSpPr>
        <p:spPr>
          <a:xfrm>
            <a:off x="571500" y="361950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How do we automatically segment these dents from high-resolution 3D point clouds?</a:t>
            </a:r>
            <a:endParaRPr/>
          </a:p>
        </p:txBody>
      </p:sp>
      <p:sp>
        <p:nvSpPr>
          <p:cNvPr id="369" name="Google Shape;369;p36"/>
          <p:cNvSpPr txBox="1"/>
          <p:nvPr/>
        </p:nvSpPr>
        <p:spPr>
          <a:xfrm>
            <a:off x="904875" y="43815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Lack of labeled training data is a major hurdle.</a:t>
            </a:r>
            <a:endParaRPr/>
          </a:p>
        </p:txBody>
      </p:sp>
      <p:sp>
        <p:nvSpPr>
          <p:cNvPr id="370" name="Google Shape;370;p36"/>
          <p:cNvSpPr txBox="1"/>
          <p:nvPr/>
        </p:nvSpPr>
        <p:spPr>
          <a:xfrm>
            <a:off x="904875" y="48768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Dents have no distinctive features.</a:t>
            </a:r>
            <a:endParaRPr/>
          </a:p>
        </p:txBody>
      </p:sp>
      <p:sp>
        <p:nvSpPr>
          <p:cNvPr id="371" name="Google Shape;371;p36"/>
          <p:cNvSpPr txBox="1"/>
          <p:nvPr/>
        </p:nvSpPr>
        <p:spPr>
          <a:xfrm>
            <a:off x="904875" y="53721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Engineers require interpretable and trustworthy results.</a:t>
            </a:r>
            <a:endParaRPr/>
          </a:p>
        </p:txBody>
      </p:sp>
      <p:pic>
        <p:nvPicPr>
          <p:cNvPr descr="image.png" id="372" name="Google Shape;3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263172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New Problem: Aircraft Dent Inspection</a:t>
            </a:r>
            <a:endParaRPr/>
          </a:p>
        </p:txBody>
      </p:sp>
      <p:pic>
        <p:nvPicPr>
          <p:cNvPr descr="image.png" id="374" name="Google Shape;37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4291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5" name="Google Shape;37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9244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76" name="Google Shape;37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541972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81" name="Google Shape;3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35458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7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Recap of Initial Research</a:t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571500" y="20002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We explored Shape Subspace methods on synthetic floors.</a:t>
            </a:r>
            <a:endParaRPr/>
          </a:p>
        </p:txBody>
      </p:sp>
      <p:sp>
        <p:nvSpPr>
          <p:cNvPr id="384" name="Google Shape;384;p37"/>
          <p:cNvSpPr txBox="1"/>
          <p:nvPr/>
        </p:nvSpPr>
        <p:spPr>
          <a:xfrm>
            <a:off x="571500" y="438150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Key Finding</a:t>
            </a:r>
            <a:endParaRPr/>
          </a:p>
        </p:txBody>
      </p:sp>
      <p:sp>
        <p:nvSpPr>
          <p:cNvPr id="385" name="Google Shape;385;p37"/>
          <p:cNvSpPr txBox="1"/>
          <p:nvPr/>
        </p:nvSpPr>
        <p:spPr>
          <a:xfrm>
            <a:off x="571500" y="4953000"/>
            <a:ext cx="52863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Method selection is data-dependent. Sliding window/patch-based methods showed more robustness to noise. This motivated exploring a similar patch-based approach for aircraft dents.</a:t>
            </a:r>
            <a:endParaRPr/>
          </a:p>
        </p:txBody>
      </p:sp>
      <p:sp>
        <p:nvSpPr>
          <p:cNvPr id="386" name="Google Shape;386;p37"/>
          <p:cNvSpPr txBox="1"/>
          <p:nvPr/>
        </p:nvSpPr>
        <p:spPr>
          <a:xfrm>
            <a:off x="904875" y="24765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Fixed Patch Analysis: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Successfully detected known patterns (bumps, ridges).</a:t>
            </a:r>
            <a:endParaRPr/>
          </a:p>
        </p:txBody>
      </p:sp>
      <p:sp>
        <p:nvSpPr>
          <p:cNvPr id="387" name="Google Shape;387;p37"/>
          <p:cNvSpPr txBox="1"/>
          <p:nvPr/>
        </p:nvSpPr>
        <p:spPr>
          <a:xfrm>
            <a:off x="904875" y="327660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Sliding Window Extension: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Provided 3.5x higher resolution and handled noisy, real-world PLY files more effectively.</a:t>
            </a:r>
            <a:endParaRPr/>
          </a:p>
        </p:txBody>
      </p:sp>
      <p:pic>
        <p:nvPicPr>
          <p:cNvPr descr="image.png" id="388" name="Google Shape;38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14503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7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Connecting Previous Work</a:t>
            </a:r>
            <a:endParaRPr/>
          </a:p>
        </p:txBody>
      </p:sp>
      <p:pic>
        <p:nvPicPr>
          <p:cNvPr descr="image.png" id="390" name="Google Shape;39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5241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1" name="Google Shape;39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32422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96" name="Google Shape;3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8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Handling 3D Data Efficiently</a:t>
            </a:r>
            <a:endParaRPr/>
          </a:p>
        </p:txBody>
      </p:sp>
      <p:sp>
        <p:nvSpPr>
          <p:cNvPr id="398" name="Google Shape;398;p38"/>
          <p:cNvSpPr txBox="1"/>
          <p:nvPr/>
        </p:nvSpPr>
        <p:spPr>
          <a:xfrm>
            <a:off x="571500" y="20002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DentNet paper introduces an elegant 2.5D strategy:</a:t>
            </a:r>
            <a:endParaRPr/>
          </a:p>
        </p:txBody>
      </p:sp>
      <p:sp>
        <p:nvSpPr>
          <p:cNvPr id="399" name="Google Shape;399;p38"/>
          <p:cNvSpPr txBox="1"/>
          <p:nvPr/>
        </p:nvSpPr>
        <p:spPr>
          <a:xfrm>
            <a:off x="571500" y="4591050"/>
            <a:ext cx="52863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This effectively converts the complex 3D data into a 2D residual map, which is fast, memory-efficient, and highlights deformations for a CNN.</a:t>
            </a:r>
            <a:endParaRPr/>
          </a:p>
        </p:txBody>
      </p:sp>
      <p:sp>
        <p:nvSpPr>
          <p:cNvPr id="400" name="Google Shape;400;p38"/>
          <p:cNvSpPr txBox="1"/>
          <p:nvPr/>
        </p:nvSpPr>
        <p:spPr>
          <a:xfrm>
            <a:off x="952500" y="2476500"/>
            <a:ext cx="49053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Quadric Surface Fitting: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A bivariate quadratic function, z(x,y), is fit to the 3D point cloud to capture the baseline aircraft curvature.</a:t>
            </a:r>
            <a:endParaRPr/>
          </a:p>
        </p:txBody>
      </p:sp>
      <p:sp>
        <p:nvSpPr>
          <p:cNvPr id="401" name="Google Shape;401;p38"/>
          <p:cNvSpPr txBox="1"/>
          <p:nvPr/>
        </p:nvSpPr>
        <p:spPr>
          <a:xfrm>
            <a:off x="952500" y="3486150"/>
            <a:ext cx="49053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Residual Calculation: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The distance of each point from this fitted surface is calculated. Dents appear as high-residual regions.</a:t>
            </a:r>
            <a:endParaRPr/>
          </a:p>
        </p:txBody>
      </p:sp>
      <p:pic>
        <p:nvPicPr>
          <p:cNvPr descr="image.png" id="402" name="Google Shape;4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415170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 Solution: DentNet's 2.5D Strategy</a:t>
            </a:r>
            <a:endParaRPr/>
          </a:p>
        </p:txBody>
      </p:sp>
      <p:pic>
        <p:nvPicPr>
          <p:cNvPr descr="image.png" id="404" name="Google Shape;40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25241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5" name="Google Shape;40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353377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10" name="Google Shape;4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09116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 U-Net for Segmentation</a:t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571500" y="200025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DentNet uses a Fully Convolutional Network based on the U-Net architecture.</a:t>
            </a:r>
            <a:endParaRPr/>
          </a:p>
        </p:txBody>
      </p:sp>
      <p:sp>
        <p:nvSpPr>
          <p:cNvPr id="413" name="Google Shape;413;p39"/>
          <p:cNvSpPr txBox="1"/>
          <p:nvPr/>
        </p:nvSpPr>
        <p:spPr>
          <a:xfrm>
            <a:off x="571500" y="516255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model was trained on 30,000 synthetic samples and achieved </a:t>
            </a: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99.24% IoU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on synthetic validation data.</a:t>
            </a:r>
            <a:endParaRPr/>
          </a:p>
        </p:txBody>
      </p:sp>
      <p:sp>
        <p:nvSpPr>
          <p:cNvPr id="414" name="Google Shape;414;p39"/>
          <p:cNvSpPr txBox="1"/>
          <p:nvPr/>
        </p:nvSpPr>
        <p:spPr>
          <a:xfrm>
            <a:off x="904875" y="27622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Encoder (Downsampling):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Extracts features at multiple scales, with a 1024-channel bottleneck.</a:t>
            </a:r>
            <a:endParaRPr/>
          </a:p>
        </p:txBody>
      </p:sp>
      <p:sp>
        <p:nvSpPr>
          <p:cNvPr id="415" name="Google Shape;415;p39"/>
          <p:cNvSpPr txBox="1"/>
          <p:nvPr/>
        </p:nvSpPr>
        <p:spPr>
          <a:xfrm>
            <a:off x="904875" y="35623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Decoder (Upsampling):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Reconstructs the full-size segmentation mask.</a:t>
            </a:r>
            <a:endParaRPr/>
          </a:p>
        </p:txBody>
      </p:sp>
      <p:sp>
        <p:nvSpPr>
          <p:cNvPr id="416" name="Google Shape;416;p39"/>
          <p:cNvSpPr txBox="1"/>
          <p:nvPr/>
        </p:nvSpPr>
        <p:spPr>
          <a:xfrm>
            <a:off x="904875" y="43624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Skip Connections: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Propagate fine details from the encoder to the decoder, crucial for precise boundaries.</a:t>
            </a:r>
            <a:endParaRPr/>
          </a:p>
        </p:txBody>
      </p:sp>
      <p:pic>
        <p:nvPicPr>
          <p:cNvPr descr="image.png" id="417" name="Google Shape;41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288161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DentNet Architecture (U-Net FCN)</a:t>
            </a:r>
            <a:endParaRPr/>
          </a:p>
        </p:txBody>
      </p:sp>
      <p:pic>
        <p:nvPicPr>
          <p:cNvPr descr="image.png" id="419" name="Google Shape;41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8098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0" name="Google Shape;42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6099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21" name="Google Shape;42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41007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26" name="Google Shape;4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218107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Performance on Synthetic Data</a:t>
            </a:r>
            <a:endParaRPr/>
          </a:p>
        </p:txBody>
      </p:sp>
      <p:sp>
        <p:nvSpPr>
          <p:cNvPr id="428" name="Google Shape;428;p40"/>
          <p:cNvSpPr txBox="1"/>
          <p:nvPr/>
        </p:nvSpPr>
        <p:spPr>
          <a:xfrm>
            <a:off x="571500" y="20002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On a synthetic test sample, DentNet achieves </a:t>
            </a: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98.97% IoU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sp>
        <p:nvSpPr>
          <p:cNvPr id="429" name="Google Shape;429;p40"/>
          <p:cNvSpPr txBox="1"/>
          <p:nvPr/>
        </p:nvSpPr>
        <p:spPr>
          <a:xfrm>
            <a:off x="571500" y="247650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output shows:</a:t>
            </a:r>
            <a:endParaRPr/>
          </a:p>
        </p:txBody>
      </p:sp>
      <p:sp>
        <p:nvSpPr>
          <p:cNvPr id="430" name="Google Shape;430;p40"/>
          <p:cNvSpPr txBox="1"/>
          <p:nvPr/>
        </p:nvSpPr>
        <p:spPr>
          <a:xfrm>
            <a:off x="904875" y="29527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Input Residuals: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The dent is clearly visible as a blue depression.</a:t>
            </a:r>
            <a:endParaRPr/>
          </a:p>
        </p:txBody>
      </p:sp>
      <p:sp>
        <p:nvSpPr>
          <p:cNvPr id="431" name="Google Shape;431;p40"/>
          <p:cNvSpPr txBox="1"/>
          <p:nvPr/>
        </p:nvSpPr>
        <p:spPr>
          <a:xfrm>
            <a:off x="904875" y="37528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Probability Map: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Hot colors indicate high confidence of a dent.</a:t>
            </a: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904875" y="45529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Final Prediction: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The boundaries are smooth, accurate, and (green) match the ground truth.</a:t>
            </a:r>
            <a:endParaRPr/>
          </a:p>
        </p:txBody>
      </p:sp>
      <p:pic>
        <p:nvPicPr>
          <p:cNvPr descr="image.png" id="433" name="Google Shape;43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197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0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DentNet Synthetic Test Results</a:t>
            </a:r>
            <a:endParaRPr/>
          </a:p>
        </p:txBody>
      </p:sp>
      <p:pic>
        <p:nvPicPr>
          <p:cNvPr descr="image.png" id="435" name="Google Shape;43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0003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6" name="Google Shape;43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8004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37" name="Google Shape;43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60057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42" name="Google Shape;44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7" y="1428750"/>
            <a:ext cx="219075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3" name="Google Shape;44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9437" y="1428750"/>
            <a:ext cx="219075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4" name="Google Shape;44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91187" y="1428750"/>
            <a:ext cx="26574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5" name="Google Shape;44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9662" y="1428750"/>
            <a:ext cx="2914650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1"/>
          <p:cNvSpPr txBox="1"/>
          <p:nvPr/>
        </p:nvSpPr>
        <p:spPr>
          <a:xfrm>
            <a:off x="802957" y="2438400"/>
            <a:ext cx="168021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1. Patch Extraction</a:t>
            </a:r>
            <a:endParaRPr/>
          </a:p>
        </p:txBody>
      </p:sp>
      <p:sp>
        <p:nvSpPr>
          <p:cNvPr id="447" name="Google Shape;447;p41"/>
          <p:cNvSpPr txBox="1"/>
          <p:nvPr/>
        </p:nvSpPr>
        <p:spPr>
          <a:xfrm>
            <a:off x="842962" y="3514725"/>
            <a:ext cx="1600200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Use a sliding window (64x64 patches, 50% overlap) to get ~700 patches per image.</a:t>
            </a:r>
            <a:endParaRPr/>
          </a:p>
        </p:txBody>
      </p:sp>
      <p:sp>
        <p:nvSpPr>
          <p:cNvPr id="448" name="Google Shape;448;p41"/>
          <p:cNvSpPr txBox="1"/>
          <p:nvPr/>
        </p:nvSpPr>
        <p:spPr>
          <a:xfrm>
            <a:off x="3374707" y="2438400"/>
            <a:ext cx="168021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2. Feature Extraction</a:t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3414712" y="3514725"/>
            <a:ext cx="1600200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Use pre-trained DentNet encoder (Transfer Learning) to get a 1024-D feature vector per patch.</a:t>
            </a:r>
            <a:endParaRPr/>
          </a:p>
        </p:txBody>
      </p:sp>
      <p:sp>
        <p:nvSpPr>
          <p:cNvPr id="450" name="Google Shape;450;p41"/>
          <p:cNvSpPr txBox="1"/>
          <p:nvPr/>
        </p:nvSpPr>
        <p:spPr>
          <a:xfrm>
            <a:off x="5934789" y="2438400"/>
            <a:ext cx="2170271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3. Subspace Classification</a:t>
            </a:r>
            <a:endParaRPr/>
          </a:p>
        </p:txBody>
      </p:sp>
      <p:sp>
        <p:nvSpPr>
          <p:cNvPr id="451" name="Google Shape;451;p41"/>
          <p:cNvSpPr txBox="1"/>
          <p:nvPr/>
        </p:nvSpPr>
        <p:spPr>
          <a:xfrm>
            <a:off x="5986462" y="3514725"/>
            <a:ext cx="2066925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Build "Dent" &amp; "Normal" subspaces (50 PCs each) via PCA. Classify patch by distance to each subspace.</a:t>
            </a:r>
            <a:endParaRPr/>
          </a:p>
        </p:txBody>
      </p:sp>
      <p:sp>
        <p:nvSpPr>
          <p:cNvPr id="452" name="Google Shape;452;p41"/>
          <p:cNvSpPr txBox="1"/>
          <p:nvPr/>
        </p:nvSpPr>
        <p:spPr>
          <a:xfrm>
            <a:off x="8966835" y="2438400"/>
            <a:ext cx="2440305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4. Reconstruction</a:t>
            </a:r>
            <a:endParaRPr/>
          </a:p>
        </p:txBody>
      </p:sp>
      <p:sp>
        <p:nvSpPr>
          <p:cNvPr id="453" name="Google Shape;453;p41"/>
          <p:cNvSpPr txBox="1"/>
          <p:nvPr/>
        </p:nvSpPr>
        <p:spPr>
          <a:xfrm>
            <a:off x="9024937" y="3514725"/>
            <a:ext cx="2324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Aggregate overlapping patch predictions (voting) to generate the final segmentation mask.</a:t>
            </a:r>
            <a:endParaRPr/>
          </a:p>
        </p:txBody>
      </p:sp>
      <p:pic>
        <p:nvPicPr>
          <p:cNvPr descr="image.png" id="454" name="Google Shape;454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4462" y="1743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5" name="Google Shape;455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29062" y="1743075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6" name="Google Shape;456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91325" y="1743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7" name="Google Shape;457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58387" y="17430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Our Approach: Patch-Based Subspace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6" name="Google Shape;1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571500" y="1428750"/>
            <a:ext cx="555069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How can Subspace-based methods be used to detect surface irregularities in Point Cloud data?</a:t>
            </a:r>
            <a:endParaRPr/>
          </a:p>
        </p:txBody>
      </p:sp>
      <p:pic>
        <p:nvPicPr>
          <p:cNvPr descr="image.png"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Problem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63" name="Google Shape;4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271105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Beyond the "Black Box"</a:t>
            </a:r>
            <a:endParaRPr/>
          </a:p>
        </p:txBody>
      </p:sp>
      <p:sp>
        <p:nvSpPr>
          <p:cNvPr id="465" name="Google Shape;465;p42"/>
          <p:cNvSpPr txBox="1"/>
          <p:nvPr/>
        </p:nvSpPr>
        <p:spPr>
          <a:xfrm>
            <a:off x="571500" y="200025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Unlike a standard neural network, the subspace approach is highly interpretable.</a:t>
            </a:r>
            <a:endParaRPr/>
          </a:p>
        </p:txBody>
      </p:sp>
      <p:sp>
        <p:nvSpPr>
          <p:cNvPr id="466" name="Google Shape;466;p42"/>
          <p:cNvSpPr txBox="1"/>
          <p:nvPr/>
        </p:nvSpPr>
        <p:spPr>
          <a:xfrm>
            <a:off x="904875" y="27622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We can visualize the learned patterns.</a:t>
            </a:r>
            <a:endParaRPr/>
          </a:p>
        </p:txBody>
      </p:sp>
      <p:sp>
        <p:nvSpPr>
          <p:cNvPr id="467" name="Google Shape;467;p42"/>
          <p:cNvSpPr txBox="1"/>
          <p:nvPr/>
        </p:nvSpPr>
        <p:spPr>
          <a:xfrm>
            <a:off x="904875" y="32575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We can see which features define "dent-ness".</a:t>
            </a:r>
            <a:endParaRPr/>
          </a:p>
        </p:txBody>
      </p:sp>
      <p:sp>
        <p:nvSpPr>
          <p:cNvPr id="468" name="Google Shape;468;p42"/>
          <p:cNvSpPr txBox="1"/>
          <p:nvPr/>
        </p:nvSpPr>
        <p:spPr>
          <a:xfrm>
            <a:off x="904875" y="37528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We can quantitatively explain *why* a patch was classified (its distance to the subspaces).</a:t>
            </a:r>
            <a:endParaRPr/>
          </a:p>
        </p:txBody>
      </p:sp>
      <p:sp>
        <p:nvSpPr>
          <p:cNvPr id="469" name="Google Shape;469;p42"/>
          <p:cNvSpPr txBox="1"/>
          <p:nvPr/>
        </p:nvSpPr>
        <p:spPr>
          <a:xfrm>
            <a:off x="904875" y="455295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This allows for validation with domain experts.</a:t>
            </a:r>
            <a:endParaRPr/>
          </a:p>
        </p:txBody>
      </p:sp>
      <p:pic>
        <p:nvPicPr>
          <p:cNvPr descr="image.png" id="470" name="Google Shape;47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250150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Why Subspace Methods? Interpretability</a:t>
            </a:r>
            <a:endParaRPr/>
          </a:p>
        </p:txBody>
      </p:sp>
      <p:pic>
        <p:nvPicPr>
          <p:cNvPr descr="image.png" id="472" name="Google Shape;47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8098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3" name="Google Shape;47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3051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4" name="Google Shape;47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8004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75" name="Google Shape;47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60057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80" name="Google Shape;4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187880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DentNet (Original)</a:t>
            </a:r>
            <a:endParaRPr/>
          </a:p>
        </p:txBody>
      </p:sp>
      <p:sp>
        <p:nvSpPr>
          <p:cNvPr id="482" name="Google Shape;482;p43"/>
          <p:cNvSpPr txBox="1"/>
          <p:nvPr/>
        </p:nvSpPr>
        <p:spPr>
          <a:xfrm>
            <a:off x="571500" y="3438525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Patch-Based Subspace</a:t>
            </a:r>
            <a:endParaRPr/>
          </a:p>
        </p:txBody>
      </p:sp>
      <p:sp>
        <p:nvSpPr>
          <p:cNvPr id="483" name="Google Shape;483;p43"/>
          <p:cNvSpPr txBox="1"/>
          <p:nvPr/>
        </p:nvSpPr>
        <p:spPr>
          <a:xfrm>
            <a:off x="904875" y="1952625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98.97% IoU</a:t>
            </a:r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904875" y="2447925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Very accurate, smooth, circular boundaries.</a:t>
            </a:r>
            <a:endParaRPr/>
          </a:p>
        </p:txBody>
      </p:sp>
      <p:sp>
        <p:nvSpPr>
          <p:cNvPr id="485" name="Google Shape;485;p43"/>
          <p:cNvSpPr txBox="1"/>
          <p:nvPr/>
        </p:nvSpPr>
        <p:spPr>
          <a:xfrm>
            <a:off x="904875" y="2943225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Very close to ground truth.</a:t>
            </a:r>
            <a:endParaRPr/>
          </a:p>
        </p:txBody>
      </p:sp>
      <p:sp>
        <p:nvSpPr>
          <p:cNvPr id="486" name="Google Shape;486;p43"/>
          <p:cNvSpPr txBox="1"/>
          <p:nvPr/>
        </p:nvSpPr>
        <p:spPr>
          <a:xfrm>
            <a:off x="904875" y="39624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74.92% IoU</a:t>
            </a:r>
            <a:endParaRPr/>
          </a:p>
        </p:txBody>
      </p:sp>
      <p:sp>
        <p:nvSpPr>
          <p:cNvPr id="487" name="Google Shape;487;p43"/>
          <p:cNvSpPr txBox="1"/>
          <p:nvPr/>
        </p:nvSpPr>
        <p:spPr>
          <a:xfrm>
            <a:off x="904875" y="445770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Lower performance, blocky boundaries (due to 64x64 patches).</a:t>
            </a:r>
            <a:endParaRPr/>
          </a:p>
        </p:txBody>
      </p:sp>
      <p:sp>
        <p:nvSpPr>
          <p:cNvPr id="488" name="Google Shape;488;p43"/>
          <p:cNvSpPr txBox="1"/>
          <p:nvPr/>
        </p:nvSpPr>
        <p:spPr>
          <a:xfrm>
            <a:off x="904875" y="52578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Slightly overshoots the dent area.</a:t>
            </a:r>
            <a:endParaRPr/>
          </a:p>
        </p:txBody>
      </p:sp>
      <p:sp>
        <p:nvSpPr>
          <p:cNvPr id="489" name="Google Shape;489;p43"/>
          <p:cNvSpPr txBox="1"/>
          <p:nvPr/>
        </p:nvSpPr>
        <p:spPr>
          <a:xfrm>
            <a:off x="904875" y="57531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However, the classification is fully interpretable.</a:t>
            </a:r>
            <a:endParaRPr/>
          </a:p>
        </p:txBody>
      </p:sp>
      <p:pic>
        <p:nvPicPr>
          <p:cNvPr descr="image.png" id="490" name="Google Shape;49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1669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3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Comparison on Synthetic Sample</a:t>
            </a:r>
            <a:endParaRPr/>
          </a:p>
        </p:txBody>
      </p:sp>
      <p:pic>
        <p:nvPicPr>
          <p:cNvPr descr="image.png" id="492" name="Google Shape;49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0002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3" name="Google Shape;49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4955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4" name="Google Shape;49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990850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5" name="Google Shape;49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0100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6" name="Google Shape;49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5053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7" name="Google Shape;49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530542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98" name="Google Shape;49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580072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03" name="Google Shape;5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4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Struggles on Real Data</a:t>
            </a:r>
            <a:endParaRPr/>
          </a:p>
        </p:txBody>
      </p:sp>
      <p:sp>
        <p:nvSpPr>
          <p:cNvPr id="505" name="Google Shape;505;p44"/>
          <p:cNvSpPr txBox="1"/>
          <p:nvPr/>
        </p:nvSpPr>
        <p:spPr>
          <a:xfrm>
            <a:off x="571500" y="20002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When tested on real aircraft scans, both methods struggled.</a:t>
            </a:r>
            <a:endParaRPr/>
          </a:p>
        </p:txBody>
      </p:sp>
      <p:sp>
        <p:nvSpPr>
          <p:cNvPr id="506" name="Google Shape;506;p44"/>
          <p:cNvSpPr txBox="1"/>
          <p:nvPr/>
        </p:nvSpPr>
        <p:spPr>
          <a:xfrm>
            <a:off x="571500" y="247650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Sample A (0.78mm dent):</a:t>
            </a:r>
            <a:endParaRPr/>
          </a:p>
        </p:txBody>
      </p:sp>
      <p:sp>
        <p:nvSpPr>
          <p:cNvPr id="507" name="Google Shape;507;p44"/>
          <p:cNvSpPr txBox="1"/>
          <p:nvPr/>
        </p:nvSpPr>
        <p:spPr>
          <a:xfrm>
            <a:off x="571500" y="4552950"/>
            <a:ext cx="5286375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Sample C (15mm deep dent):</a:t>
            </a:r>
            <a:endParaRPr/>
          </a:p>
        </p:txBody>
      </p:sp>
      <p:sp>
        <p:nvSpPr>
          <p:cNvPr id="508" name="Google Shape;508;p44"/>
          <p:cNvSpPr txBox="1"/>
          <p:nvPr/>
        </p:nvSpPr>
        <p:spPr>
          <a:xfrm>
            <a:off x="904875" y="29527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DentNet: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41.61% False Positives. Detects scan "strip boundaries" as dents.</a:t>
            </a:r>
            <a:endParaRPr/>
          </a:p>
        </p:txBody>
      </p:sp>
      <p:sp>
        <p:nvSpPr>
          <p:cNvPr id="509" name="Google Shape;509;p44"/>
          <p:cNvSpPr txBox="1"/>
          <p:nvPr/>
        </p:nvSpPr>
        <p:spPr>
          <a:xfrm>
            <a:off x="904875" y="37528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Patch-Based: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20.65% False Positives. Better, but still problematic.</a:t>
            </a:r>
            <a:endParaRPr/>
          </a:p>
        </p:txBody>
      </p:sp>
      <p:sp>
        <p:nvSpPr>
          <p:cNvPr id="510" name="Google Shape;510;p44"/>
          <p:cNvSpPr txBox="1"/>
          <p:nvPr/>
        </p:nvSpPr>
        <p:spPr>
          <a:xfrm>
            <a:off x="904875" y="5029200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Both methods show </a:t>
            </a: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0% detection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pic>
        <p:nvPicPr>
          <p:cNvPr descr="image.png" id="511" name="Google Shape;51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538236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4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Real-World Challenges</a:t>
            </a:r>
            <a:endParaRPr/>
          </a:p>
        </p:txBody>
      </p:sp>
      <p:pic>
        <p:nvPicPr>
          <p:cNvPr descr="image.png" id="513" name="Google Shape;51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0003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4" name="Google Shape;51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8004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15" name="Google Shape;51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507682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520" name="Google Shape;5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428750"/>
            <a:ext cx="342900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1" name="Google Shape;52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0" y="1428750"/>
            <a:ext cx="342900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22" name="Google Shape;52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1500" y="1428750"/>
            <a:ext cx="342900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5"/>
          <p:cNvSpPr txBox="1"/>
          <p:nvPr/>
        </p:nvSpPr>
        <p:spPr>
          <a:xfrm>
            <a:off x="1310878" y="2438400"/>
            <a:ext cx="195024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Domain Gap</a:t>
            </a:r>
            <a:endParaRPr/>
          </a:p>
        </p:txBody>
      </p:sp>
      <p:sp>
        <p:nvSpPr>
          <p:cNvPr id="524" name="Google Shape;524;p45"/>
          <p:cNvSpPr txBox="1"/>
          <p:nvPr/>
        </p:nvSpPr>
        <p:spPr>
          <a:xfrm>
            <a:off x="866775" y="3133725"/>
            <a:ext cx="283845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Training data (clean, synthetic) lacks real-world scan artifacts like stitching "strip boundaries". The models misinterpret these as anomalies.</a:t>
            </a:r>
            <a:endParaRPr/>
          </a:p>
        </p:txBody>
      </p:sp>
      <p:sp>
        <p:nvSpPr>
          <p:cNvPr id="525" name="Google Shape;525;p45"/>
          <p:cNvSpPr txBox="1"/>
          <p:nvPr/>
        </p:nvSpPr>
        <p:spPr>
          <a:xfrm>
            <a:off x="4605813" y="2438400"/>
            <a:ext cx="2980372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Quadric Fitting Issue</a:t>
            </a:r>
            <a:endParaRPr/>
          </a:p>
        </p:txBody>
      </p:sp>
      <p:sp>
        <p:nvSpPr>
          <p:cNvPr id="526" name="Google Shape;526;p45"/>
          <p:cNvSpPr txBox="1"/>
          <p:nvPr/>
        </p:nvSpPr>
        <p:spPr>
          <a:xfrm>
            <a:off x="4676775" y="3514725"/>
            <a:ext cx="283845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Training:</a:t>
            </a: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Fit *excludes* dent points (uses ground truth). </a:t>
            </a:r>
            <a:r>
              <a:rPr b="1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Inference:</a:t>
            </a: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Fit *includes* all points (no mask), "flattening" the dent and making it invisible.</a:t>
            </a:r>
            <a:endParaRPr/>
          </a:p>
        </p:txBody>
      </p:sp>
      <p:sp>
        <p:nvSpPr>
          <p:cNvPr id="527" name="Google Shape;527;p45"/>
          <p:cNvSpPr txBox="1"/>
          <p:nvPr/>
        </p:nvSpPr>
        <p:spPr>
          <a:xfrm>
            <a:off x="8415813" y="2438400"/>
            <a:ext cx="2980372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Magnitude Mismatch</a:t>
            </a:r>
            <a:endParaRPr/>
          </a:p>
        </p:txBody>
      </p:sp>
      <p:sp>
        <p:nvSpPr>
          <p:cNvPr id="528" name="Google Shape;528;p45"/>
          <p:cNvSpPr txBox="1"/>
          <p:nvPr/>
        </p:nvSpPr>
        <p:spPr>
          <a:xfrm>
            <a:off x="8486775" y="3514725"/>
            <a:ext cx="283845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Training was on 1-3mm dents. Real data was 0.78mm (too shallow) or 15mm (too deep), falling outside the trained range.</a:t>
            </a:r>
            <a:endParaRPr/>
          </a:p>
        </p:txBody>
      </p:sp>
      <p:pic>
        <p:nvPicPr>
          <p:cNvPr descr="image.png" id="529" name="Google Shape;52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00250" y="1743075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30" name="Google Shape;530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17430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31" name="Google Shape;53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91700" y="1743075"/>
            <a:ext cx="228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5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Analysis: Why Do Both Methods Fail?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6"/>
          <p:cNvSpPr txBox="1"/>
          <p:nvPr/>
        </p:nvSpPr>
        <p:spPr>
          <a:xfrm>
            <a:off x="2190750" y="1428750"/>
            <a:ext cx="8191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Implemented </a:t>
            </a:r>
            <a:r>
              <a:rPr b="1" i="0" lang="en-US" sz="1500" u="none" cap="none" strike="noStrik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DentNet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(99.24% synthetic IoU) and a </a:t>
            </a:r>
            <a:r>
              <a:rPr b="1" i="0" lang="en-US" sz="1500" u="none" cap="none" strike="noStrik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Patch-Based Subspace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approach.</a:t>
            </a:r>
            <a:endParaRPr/>
          </a:p>
        </p:txBody>
      </p:sp>
      <p:sp>
        <p:nvSpPr>
          <p:cNvPr id="538" name="Google Shape;538;p46"/>
          <p:cNvSpPr txBox="1"/>
          <p:nvPr/>
        </p:nvSpPr>
        <p:spPr>
          <a:xfrm>
            <a:off x="2190750" y="1924050"/>
            <a:ext cx="819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Synthetic: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DentNet is highly accurate (98.97%); Patch-based is interpretable but less precise (74.92%).</a:t>
            </a:r>
            <a:endParaRPr/>
          </a:p>
        </p:txBody>
      </p:sp>
      <p:sp>
        <p:nvSpPr>
          <p:cNvPr id="539" name="Google Shape;539;p46"/>
          <p:cNvSpPr txBox="1"/>
          <p:nvPr/>
        </p:nvSpPr>
        <p:spPr>
          <a:xfrm>
            <a:off x="2190750" y="2724150"/>
            <a:ext cx="819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Real Data: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Both methods struggle. The patch-based approach shows slightly better generalization to noise (20.65% FP vs 41.61% FP).</a:t>
            </a:r>
            <a:endParaRPr/>
          </a:p>
        </p:txBody>
      </p:sp>
      <p:sp>
        <p:nvSpPr>
          <p:cNvPr id="540" name="Google Shape;540;p46"/>
          <p:cNvSpPr txBox="1"/>
          <p:nvPr/>
        </p:nvSpPr>
        <p:spPr>
          <a:xfrm>
            <a:off x="2190750" y="3524250"/>
            <a:ext cx="819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Connection: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This confirms our initial finding: patch-based/sliding-window methods can be more robust to noise and domain gaps.</a:t>
            </a:r>
            <a:endParaRPr/>
          </a:p>
        </p:txBody>
      </p:sp>
      <p:sp>
        <p:nvSpPr>
          <p:cNvPr id="541" name="Google Shape;541;p46"/>
          <p:cNvSpPr txBox="1"/>
          <p:nvPr/>
        </p:nvSpPr>
        <p:spPr>
          <a:xfrm>
            <a:off x="2190750" y="4324350"/>
            <a:ext cx="819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Main Lesson: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The domain gap and preprocessing (quadric fitting) are the most significant challenges to solve for real-world deployment.</a:t>
            </a:r>
            <a:endParaRPr/>
          </a:p>
        </p:txBody>
      </p:sp>
      <p:pic>
        <p:nvPicPr>
          <p:cNvPr descr="image.png" id="542" name="Google Shape;5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1476375"/>
            <a:ext cx="2000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3" name="Google Shape;54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0" y="19716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4" name="Google Shape;54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9750" y="27717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5" name="Google Shape;545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9750" y="3571875"/>
            <a:ext cx="2857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46" name="Google Shape;546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9750" y="4371975"/>
            <a:ext cx="17145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6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&amp; Lessons Learned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7"/>
          <p:cNvSpPr txBox="1"/>
          <p:nvPr/>
        </p:nvSpPr>
        <p:spPr>
          <a:xfrm>
            <a:off x="571500" y="571500"/>
            <a:ext cx="5550693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Directions</a:t>
            </a:r>
            <a:endParaRPr/>
          </a:p>
        </p:txBody>
      </p:sp>
      <p:pic>
        <p:nvPicPr>
          <p:cNvPr descr="image.png" id="553" name="Google Shape;55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0"/>
            <a:ext cx="58578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7"/>
          <p:cNvSpPr txBox="1"/>
          <p:nvPr/>
        </p:nvSpPr>
        <p:spPr>
          <a:xfrm>
            <a:off x="904875" y="1581150"/>
            <a:ext cx="49530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Robust Quadric Fitting</a:t>
            </a:r>
            <a:endParaRPr/>
          </a:p>
        </p:txBody>
      </p:sp>
      <p:sp>
        <p:nvSpPr>
          <p:cNvPr id="555" name="Google Shape;555;p47"/>
          <p:cNvSpPr txBox="1"/>
          <p:nvPr/>
        </p:nvSpPr>
        <p:spPr>
          <a:xfrm>
            <a:off x="904875" y="2876550"/>
            <a:ext cx="49530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Augment Training Data</a:t>
            </a:r>
            <a:endParaRPr/>
          </a:p>
        </p:txBody>
      </p:sp>
      <p:sp>
        <p:nvSpPr>
          <p:cNvPr id="556" name="Google Shape;556;p47"/>
          <p:cNvSpPr txBox="1"/>
          <p:nvPr/>
        </p:nvSpPr>
        <p:spPr>
          <a:xfrm>
            <a:off x="904875" y="4171950"/>
            <a:ext cx="49530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Domain Adaptation</a:t>
            </a:r>
            <a:endParaRPr/>
          </a:p>
        </p:txBody>
      </p:sp>
      <p:pic>
        <p:nvPicPr>
          <p:cNvPr descr="image.png" id="557" name="Google Shape;55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6287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58" name="Google Shape;55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9241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59" name="Google Shape;5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421957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 txBox="1"/>
          <p:nvPr/>
        </p:nvSpPr>
        <p:spPr>
          <a:xfrm>
            <a:off x="295275" y="2319337"/>
            <a:ext cx="11601450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Questions?</a:t>
            </a:r>
            <a:endParaRPr/>
          </a:p>
        </p:txBody>
      </p:sp>
      <p:sp>
        <p:nvSpPr>
          <p:cNvPr id="565" name="Google Shape;565;p48"/>
          <p:cNvSpPr txBox="1"/>
          <p:nvPr/>
        </p:nvSpPr>
        <p:spPr>
          <a:xfrm>
            <a:off x="571500" y="3776662"/>
            <a:ext cx="1104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/>
          <p:nvPr/>
        </p:nvSpPr>
        <p:spPr>
          <a:xfrm>
            <a:off x="571500" y="236220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9"/>
          <p:cNvSpPr/>
          <p:nvPr/>
        </p:nvSpPr>
        <p:spPr>
          <a:xfrm>
            <a:off x="571500" y="3133725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9"/>
          <p:cNvSpPr/>
          <p:nvPr/>
        </p:nvSpPr>
        <p:spPr>
          <a:xfrm>
            <a:off x="571500" y="390525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9"/>
          <p:cNvSpPr/>
          <p:nvPr/>
        </p:nvSpPr>
        <p:spPr>
          <a:xfrm>
            <a:off x="571500" y="4676775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9"/>
          <p:cNvSpPr/>
          <p:nvPr/>
        </p:nvSpPr>
        <p:spPr>
          <a:xfrm>
            <a:off x="571500" y="544830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575" name="Google Shape;5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6573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9"/>
          <p:cNvSpPr txBox="1"/>
          <p:nvPr/>
        </p:nvSpPr>
        <p:spPr>
          <a:xfrm>
            <a:off x="1666875" y="1571625"/>
            <a:ext cx="9953625" cy="371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https://static.vecteezy.com/system/resources/previews/070/686/548/non_2x/abstract-plexus-network-connecting-dots-futuristic-technology-data-visualization-science-and-innovation-background-photo.jpeg</a:t>
            </a:r>
            <a:endParaRPr/>
          </a:p>
        </p:txBody>
      </p:sp>
      <p:sp>
        <p:nvSpPr>
          <p:cNvPr id="577" name="Google Shape;577;p49"/>
          <p:cNvSpPr txBox="1"/>
          <p:nvPr/>
        </p:nvSpPr>
        <p:spPr>
          <a:xfrm>
            <a:off x="1666875" y="1990725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www.vecteezy.com</a:t>
            </a:r>
            <a:endParaRPr/>
          </a:p>
        </p:txBody>
      </p:sp>
      <p:pic>
        <p:nvPicPr>
          <p:cNvPr descr="image.png" id="578" name="Google Shape;57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51460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9"/>
          <p:cNvSpPr txBox="1"/>
          <p:nvPr/>
        </p:nvSpPr>
        <p:spPr>
          <a:xfrm>
            <a:off x="1666875" y="2521743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https://media.istockphoto.com/id/537282082/photo/concrete-wall.jpg?s=612x612&amp;w=0&amp;k=20&amp;c=1WvI93m1VSecirbrX4FJ-B1k4fzI844HfqFvBd4XaPM=</a:t>
            </a:r>
            <a:endParaRPr/>
          </a:p>
        </p:txBody>
      </p:sp>
      <p:sp>
        <p:nvSpPr>
          <p:cNvPr id="580" name="Google Shape;580;p49"/>
          <p:cNvSpPr txBox="1"/>
          <p:nvPr/>
        </p:nvSpPr>
        <p:spPr>
          <a:xfrm>
            <a:off x="1666875" y="2755106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www.istockphoto.com</a:t>
            </a:r>
            <a:endParaRPr/>
          </a:p>
        </p:txBody>
      </p:sp>
      <p:pic>
        <p:nvPicPr>
          <p:cNvPr descr="image.png" id="581" name="Google Shape;58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28612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9"/>
          <p:cNvSpPr txBox="1"/>
          <p:nvPr/>
        </p:nvSpPr>
        <p:spPr>
          <a:xfrm>
            <a:off x="1666875" y="3293268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https://www.mdpi.com/mathematics/mathematics-11-04024/article_deploy/html/images/mathematics-11-04024-g006.png</a:t>
            </a:r>
            <a:endParaRPr/>
          </a:p>
        </p:txBody>
      </p:sp>
      <p:sp>
        <p:nvSpPr>
          <p:cNvPr id="583" name="Google Shape;583;p49"/>
          <p:cNvSpPr txBox="1"/>
          <p:nvPr/>
        </p:nvSpPr>
        <p:spPr>
          <a:xfrm>
            <a:off x="1666875" y="3526631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www.mdpi.com</a:t>
            </a:r>
            <a:endParaRPr/>
          </a:p>
        </p:txBody>
      </p:sp>
      <p:pic>
        <p:nvPicPr>
          <p:cNvPr descr="image.png" id="584" name="Google Shape;58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40576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9"/>
          <p:cNvSpPr txBox="1"/>
          <p:nvPr/>
        </p:nvSpPr>
        <p:spPr>
          <a:xfrm>
            <a:off x="1666875" y="4064793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https://miro.medium.com/v2/resize:fit:1200/1*3DsAYUB3W_H8QzPLY3_6iA.png</a:t>
            </a:r>
            <a:endParaRPr/>
          </a:p>
        </p:txBody>
      </p:sp>
      <p:sp>
        <p:nvSpPr>
          <p:cNvPr id="586" name="Google Shape;586;p49"/>
          <p:cNvSpPr txBox="1"/>
          <p:nvPr/>
        </p:nvSpPr>
        <p:spPr>
          <a:xfrm>
            <a:off x="1666875" y="4298156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kaushikmoudgalya.medium.com</a:t>
            </a:r>
            <a:endParaRPr/>
          </a:p>
        </p:txBody>
      </p:sp>
      <p:pic>
        <p:nvPicPr>
          <p:cNvPr descr="image.png" id="587" name="Google Shape;587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482917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9"/>
          <p:cNvSpPr txBox="1"/>
          <p:nvPr/>
        </p:nvSpPr>
        <p:spPr>
          <a:xfrm>
            <a:off x="1666875" y="4836318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https://www.mdpi.com/wevj/wevj-16-00306/article_deploy/html/images/wevj-16-00306-g001.png</a:t>
            </a:r>
            <a:endParaRPr/>
          </a:p>
        </p:txBody>
      </p:sp>
      <p:sp>
        <p:nvSpPr>
          <p:cNvPr id="589" name="Google Shape;589;p49"/>
          <p:cNvSpPr txBox="1"/>
          <p:nvPr/>
        </p:nvSpPr>
        <p:spPr>
          <a:xfrm>
            <a:off x="1666875" y="5069681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www.mdpi.com</a:t>
            </a:r>
            <a:endParaRPr/>
          </a:p>
        </p:txBody>
      </p:sp>
      <p:pic>
        <p:nvPicPr>
          <p:cNvPr descr="image.png" id="590" name="Google Shape;590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" y="560070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9"/>
          <p:cNvSpPr txBox="1"/>
          <p:nvPr/>
        </p:nvSpPr>
        <p:spPr>
          <a:xfrm>
            <a:off x="1666875" y="5607843"/>
            <a:ext cx="99536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https://csdl-images.ieeecomputer.org/trans/tp/2015/11/figures/fukui5-2408358.gif</a:t>
            </a:r>
            <a:endParaRPr/>
          </a:p>
        </p:txBody>
      </p:sp>
      <p:sp>
        <p:nvSpPr>
          <p:cNvPr id="592" name="Google Shape;592;p49"/>
          <p:cNvSpPr txBox="1"/>
          <p:nvPr/>
        </p:nvSpPr>
        <p:spPr>
          <a:xfrm>
            <a:off x="1666875" y="5841206"/>
            <a:ext cx="99536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www.computer.org</a:t>
            </a:r>
            <a:endParaRPr/>
          </a:p>
        </p:txBody>
      </p:sp>
      <p:sp>
        <p:nvSpPr>
          <p:cNvPr id="593" name="Google Shape;593;p49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"/>
          <p:cNvSpPr/>
          <p:nvPr/>
        </p:nvSpPr>
        <p:spPr>
          <a:xfrm>
            <a:off x="747712" y="2190750"/>
            <a:ext cx="10696575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0"/>
          <p:cNvSpPr/>
          <p:nvPr/>
        </p:nvSpPr>
        <p:spPr>
          <a:xfrm>
            <a:off x="747712" y="2962275"/>
            <a:ext cx="10696575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0"/>
          <p:cNvSpPr/>
          <p:nvPr/>
        </p:nvSpPr>
        <p:spPr>
          <a:xfrm>
            <a:off x="747712" y="3733800"/>
            <a:ext cx="10696575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0"/>
          <p:cNvSpPr/>
          <p:nvPr/>
        </p:nvSpPr>
        <p:spPr>
          <a:xfrm>
            <a:off x="747712" y="4505325"/>
            <a:ext cx="10696575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0"/>
          <p:cNvSpPr/>
          <p:nvPr/>
        </p:nvSpPr>
        <p:spPr>
          <a:xfrm>
            <a:off x="747712" y="5276850"/>
            <a:ext cx="10696575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03" name="Google Shape;6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12" y="157162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0"/>
          <p:cNvSpPr txBox="1"/>
          <p:nvPr/>
        </p:nvSpPr>
        <p:spPr>
          <a:xfrm>
            <a:off x="1843087" y="1578768"/>
            <a:ext cx="9601200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https://i.ytimg.com/vi/HuN70PSgIo4/hq720.jpg?sqp=-oaymwEhCK4FEIIDSFryq4qpAxMIARUAAAAAGAElAADIQj0AgKJD&amp;rs=AOn4CLASEMleBivQ-GAQaxqMHPfUdtQk6w</a:t>
            </a:r>
            <a:endParaRPr/>
          </a:p>
        </p:txBody>
      </p:sp>
      <p:sp>
        <p:nvSpPr>
          <p:cNvPr id="605" name="Google Shape;605;p50"/>
          <p:cNvSpPr txBox="1"/>
          <p:nvPr/>
        </p:nvSpPr>
        <p:spPr>
          <a:xfrm>
            <a:off x="1843087" y="1812131"/>
            <a:ext cx="960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www.youtube.com</a:t>
            </a:r>
            <a:endParaRPr/>
          </a:p>
        </p:txBody>
      </p:sp>
      <p:pic>
        <p:nvPicPr>
          <p:cNvPr descr="image.png" id="606" name="Google Shape;60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712" y="23431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0"/>
          <p:cNvSpPr txBox="1"/>
          <p:nvPr/>
        </p:nvSpPr>
        <p:spPr>
          <a:xfrm>
            <a:off x="1843087" y="2350293"/>
            <a:ext cx="9601200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https://pub.mdpi-res.com/remotesensing/remotesensing-05-01624/article_deploy/html/images/remotesensing-05-01624-ag.png?1580948272</a:t>
            </a:r>
            <a:endParaRPr/>
          </a:p>
        </p:txBody>
      </p:sp>
      <p:sp>
        <p:nvSpPr>
          <p:cNvPr id="608" name="Google Shape;608;p50"/>
          <p:cNvSpPr txBox="1"/>
          <p:nvPr/>
        </p:nvSpPr>
        <p:spPr>
          <a:xfrm>
            <a:off x="1843087" y="2583656"/>
            <a:ext cx="960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www.mdpi.com</a:t>
            </a:r>
            <a:endParaRPr/>
          </a:p>
        </p:txBody>
      </p:sp>
      <p:pic>
        <p:nvPicPr>
          <p:cNvPr descr="image.png" id="609" name="Google Shape;60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712" y="311467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0"/>
          <p:cNvSpPr txBox="1"/>
          <p:nvPr/>
        </p:nvSpPr>
        <p:spPr>
          <a:xfrm>
            <a:off x="1843087" y="3121818"/>
            <a:ext cx="9601200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https://i.sstatic.net/b7eai.png</a:t>
            </a:r>
            <a:endParaRPr/>
          </a:p>
        </p:txBody>
      </p:sp>
      <p:sp>
        <p:nvSpPr>
          <p:cNvPr id="611" name="Google Shape;611;p50"/>
          <p:cNvSpPr txBox="1"/>
          <p:nvPr/>
        </p:nvSpPr>
        <p:spPr>
          <a:xfrm>
            <a:off x="1843087" y="3355181"/>
            <a:ext cx="960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stackoverflow.com</a:t>
            </a:r>
            <a:endParaRPr/>
          </a:p>
        </p:txBody>
      </p:sp>
      <p:pic>
        <p:nvPicPr>
          <p:cNvPr descr="image.png" id="612" name="Google Shape;61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7712" y="388620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0"/>
          <p:cNvSpPr txBox="1"/>
          <p:nvPr/>
        </p:nvSpPr>
        <p:spPr>
          <a:xfrm>
            <a:off x="1843087" y="3893343"/>
            <a:ext cx="9601200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https://www.esri.com/arcgis-blog/wp-content/uploads/2018/01/BuildingFloors_SpaceUse_legend.png</a:t>
            </a:r>
            <a:endParaRPr/>
          </a:p>
        </p:txBody>
      </p:sp>
      <p:sp>
        <p:nvSpPr>
          <p:cNvPr id="614" name="Google Shape;614;p50"/>
          <p:cNvSpPr txBox="1"/>
          <p:nvPr/>
        </p:nvSpPr>
        <p:spPr>
          <a:xfrm>
            <a:off x="1843087" y="4126706"/>
            <a:ext cx="960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www.esri.com</a:t>
            </a:r>
            <a:endParaRPr/>
          </a:p>
        </p:txBody>
      </p:sp>
      <p:pic>
        <p:nvPicPr>
          <p:cNvPr descr="image.png" id="615" name="Google Shape;615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7712" y="465772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0"/>
          <p:cNvSpPr txBox="1"/>
          <p:nvPr/>
        </p:nvSpPr>
        <p:spPr>
          <a:xfrm>
            <a:off x="1843087" y="4664868"/>
            <a:ext cx="9601200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https://media.geeksforgeeks.org/wp-content/uploads/20240612184116/Clustered-Heatmap.webp</a:t>
            </a:r>
            <a:endParaRPr/>
          </a:p>
        </p:txBody>
      </p:sp>
      <p:sp>
        <p:nvSpPr>
          <p:cNvPr id="617" name="Google Shape;617;p50"/>
          <p:cNvSpPr txBox="1"/>
          <p:nvPr/>
        </p:nvSpPr>
        <p:spPr>
          <a:xfrm>
            <a:off x="1843087" y="4898231"/>
            <a:ext cx="960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www.geeksforgeeks.org</a:t>
            </a:r>
            <a:endParaRPr/>
          </a:p>
        </p:txBody>
      </p:sp>
      <p:pic>
        <p:nvPicPr>
          <p:cNvPr descr="image.png" id="618" name="Google Shape;618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7712" y="54292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0"/>
          <p:cNvSpPr txBox="1"/>
          <p:nvPr/>
        </p:nvSpPr>
        <p:spPr>
          <a:xfrm>
            <a:off x="1843087" y="5436393"/>
            <a:ext cx="9601200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https://assets.cadbull.com/product_img/original/2024/Slidingwindowdetailplanandsection2DCADblockDWGAutoCADdrawingThuJun2024065647.png</a:t>
            </a:r>
            <a:endParaRPr/>
          </a:p>
        </p:txBody>
      </p:sp>
      <p:sp>
        <p:nvSpPr>
          <p:cNvPr id="620" name="Google Shape;620;p50"/>
          <p:cNvSpPr txBox="1"/>
          <p:nvPr/>
        </p:nvSpPr>
        <p:spPr>
          <a:xfrm>
            <a:off x="1843087" y="5669756"/>
            <a:ext cx="9601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cadbull.com</a:t>
            </a:r>
            <a:endParaRPr/>
          </a:p>
        </p:txBody>
      </p:sp>
      <p:sp>
        <p:nvSpPr>
          <p:cNvPr id="621" name="Google Shape;621;p50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1"/>
          <p:cNvSpPr/>
          <p:nvPr/>
        </p:nvSpPr>
        <p:spPr>
          <a:xfrm>
            <a:off x="1314450" y="2190750"/>
            <a:ext cx="95631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1"/>
          <p:cNvSpPr/>
          <p:nvPr/>
        </p:nvSpPr>
        <p:spPr>
          <a:xfrm>
            <a:off x="1314450" y="2962275"/>
            <a:ext cx="95631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1"/>
          <p:cNvSpPr/>
          <p:nvPr/>
        </p:nvSpPr>
        <p:spPr>
          <a:xfrm>
            <a:off x="1314450" y="3733800"/>
            <a:ext cx="95631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51"/>
          <p:cNvSpPr/>
          <p:nvPr/>
        </p:nvSpPr>
        <p:spPr>
          <a:xfrm>
            <a:off x="1314450" y="4505325"/>
            <a:ext cx="95631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1"/>
          <p:cNvSpPr/>
          <p:nvPr/>
        </p:nvSpPr>
        <p:spPr>
          <a:xfrm>
            <a:off x="1314450" y="5276850"/>
            <a:ext cx="95631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31" name="Google Shape;6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57162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1"/>
          <p:cNvSpPr txBox="1"/>
          <p:nvPr/>
        </p:nvSpPr>
        <p:spPr>
          <a:xfrm>
            <a:off x="2409825" y="1578768"/>
            <a:ext cx="84677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https://pub.mdpi-res.com/remotesensing/remotesensing-16-03750/article_deploy/html/images/remotesensing-16-03750-g001a.png?1728558953</a:t>
            </a:r>
            <a:endParaRPr/>
          </a:p>
        </p:txBody>
      </p:sp>
      <p:sp>
        <p:nvSpPr>
          <p:cNvPr id="633" name="Google Shape;633;p51"/>
          <p:cNvSpPr txBox="1"/>
          <p:nvPr/>
        </p:nvSpPr>
        <p:spPr>
          <a:xfrm>
            <a:off x="2409825" y="1812131"/>
            <a:ext cx="84677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www.mdpi.com</a:t>
            </a:r>
            <a:endParaRPr/>
          </a:p>
        </p:txBody>
      </p:sp>
      <p:pic>
        <p:nvPicPr>
          <p:cNvPr descr="image.png" id="634" name="Google Shape;63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450" y="23431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1"/>
          <p:cNvSpPr txBox="1"/>
          <p:nvPr/>
        </p:nvSpPr>
        <p:spPr>
          <a:xfrm>
            <a:off x="2409825" y="2350293"/>
            <a:ext cx="84677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https://geoai.au/wp-content/uploads/2023/11/tree-Extraction.jpg</a:t>
            </a:r>
            <a:endParaRPr/>
          </a:p>
        </p:txBody>
      </p:sp>
      <p:sp>
        <p:nvSpPr>
          <p:cNvPr id="636" name="Google Shape;636;p51"/>
          <p:cNvSpPr txBox="1"/>
          <p:nvPr/>
        </p:nvSpPr>
        <p:spPr>
          <a:xfrm>
            <a:off x="2409825" y="2583656"/>
            <a:ext cx="84677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geoai.au</a:t>
            </a:r>
            <a:endParaRPr/>
          </a:p>
        </p:txBody>
      </p:sp>
      <p:pic>
        <p:nvPicPr>
          <p:cNvPr descr="image.png" id="637" name="Google Shape;63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4450" y="311467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1"/>
          <p:cNvSpPr txBox="1"/>
          <p:nvPr/>
        </p:nvSpPr>
        <p:spPr>
          <a:xfrm>
            <a:off x="2409825" y="3121818"/>
            <a:ext cx="84677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https://www.mdpi.com/drones/drones-09-00594/article_deploy/html/images/drones-09-00594-g012-550.jpg</a:t>
            </a:r>
            <a:endParaRPr/>
          </a:p>
        </p:txBody>
      </p:sp>
      <p:sp>
        <p:nvSpPr>
          <p:cNvPr id="639" name="Google Shape;639;p51"/>
          <p:cNvSpPr txBox="1"/>
          <p:nvPr/>
        </p:nvSpPr>
        <p:spPr>
          <a:xfrm>
            <a:off x="2409825" y="3355181"/>
            <a:ext cx="84677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www.mdpi.com</a:t>
            </a:r>
            <a:endParaRPr/>
          </a:p>
        </p:txBody>
      </p:sp>
      <p:pic>
        <p:nvPicPr>
          <p:cNvPr descr="image.png" id="640" name="Google Shape;640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4450" y="388620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1"/>
          <p:cNvSpPr txBox="1"/>
          <p:nvPr/>
        </p:nvSpPr>
        <p:spPr>
          <a:xfrm>
            <a:off x="2409825" y="3893343"/>
            <a:ext cx="84677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https://media.geeksforgeeks.org/wp-content/uploads/20230328110107/Screenshot-from-2023-03-28-11-00-40.png</a:t>
            </a:r>
            <a:endParaRPr/>
          </a:p>
        </p:txBody>
      </p:sp>
      <p:sp>
        <p:nvSpPr>
          <p:cNvPr id="642" name="Google Shape;642;p51"/>
          <p:cNvSpPr txBox="1"/>
          <p:nvPr/>
        </p:nvSpPr>
        <p:spPr>
          <a:xfrm>
            <a:off x="2409825" y="4126706"/>
            <a:ext cx="84677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www.geeksforgeeks.org</a:t>
            </a:r>
            <a:endParaRPr/>
          </a:p>
        </p:txBody>
      </p:sp>
      <p:pic>
        <p:nvPicPr>
          <p:cNvPr descr="image.png" id="643" name="Google Shape;643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4450" y="465772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1"/>
          <p:cNvSpPr txBox="1"/>
          <p:nvPr/>
        </p:nvSpPr>
        <p:spPr>
          <a:xfrm>
            <a:off x="2409825" y="4664868"/>
            <a:ext cx="84677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https://pub.mdpi-res.com/sensors/sensors-22-06501/article_deploy/html/images/sensors-22-06501-g001.png?1661774626</a:t>
            </a:r>
            <a:endParaRPr/>
          </a:p>
        </p:txBody>
      </p:sp>
      <p:sp>
        <p:nvSpPr>
          <p:cNvPr id="645" name="Google Shape;645;p51"/>
          <p:cNvSpPr txBox="1"/>
          <p:nvPr/>
        </p:nvSpPr>
        <p:spPr>
          <a:xfrm>
            <a:off x="2409825" y="4898231"/>
            <a:ext cx="84677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www.mdpi.com</a:t>
            </a:r>
            <a:endParaRPr/>
          </a:p>
        </p:txBody>
      </p:sp>
      <p:pic>
        <p:nvPicPr>
          <p:cNvPr descr="image.png" id="646" name="Google Shape;646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4450" y="54292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1"/>
          <p:cNvSpPr txBox="1"/>
          <p:nvPr/>
        </p:nvSpPr>
        <p:spPr>
          <a:xfrm>
            <a:off x="2409825" y="5436393"/>
            <a:ext cx="84677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https://www.mdpi.com/diagnostics/diagnostics-13-01800/article_deploy/html/images/diagnostics-13-01800-g001-550.jpg</a:t>
            </a:r>
            <a:endParaRPr/>
          </a:p>
        </p:txBody>
      </p:sp>
      <p:sp>
        <p:nvSpPr>
          <p:cNvPr id="648" name="Google Shape;648;p51"/>
          <p:cNvSpPr txBox="1"/>
          <p:nvPr/>
        </p:nvSpPr>
        <p:spPr>
          <a:xfrm>
            <a:off x="2409825" y="5669756"/>
            <a:ext cx="84677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www.mdpi.com</a:t>
            </a:r>
            <a:endParaRPr/>
          </a:p>
        </p:txBody>
      </p:sp>
      <p:sp>
        <p:nvSpPr>
          <p:cNvPr id="649" name="Google Shape;649;p51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4" name="Google Shape;1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71500" y="1619250"/>
            <a:ext cx="52863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Point Cloud processing involves handling 3D data represented as a collection of points in space (x, y, z) coordinates.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571500" y="266700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Data can include coordinates, color (RGB), and normal vectors.</a:t>
            </a:r>
            <a:endParaRPr/>
          </a:p>
        </p:txBody>
      </p:sp>
      <p:pic>
        <p:nvPicPr>
          <p:cNvPr descr="image.png" id="127" name="Google Shape;12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46333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Background: Point Cloud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2"/>
          <p:cNvSpPr/>
          <p:nvPr/>
        </p:nvSpPr>
        <p:spPr>
          <a:xfrm>
            <a:off x="1695450" y="2190750"/>
            <a:ext cx="88011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52"/>
          <p:cNvSpPr/>
          <p:nvPr/>
        </p:nvSpPr>
        <p:spPr>
          <a:xfrm>
            <a:off x="1695450" y="2962275"/>
            <a:ext cx="88011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656" name="Google Shape;65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450" y="157162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2"/>
          <p:cNvSpPr txBox="1"/>
          <p:nvPr/>
        </p:nvSpPr>
        <p:spPr>
          <a:xfrm>
            <a:off x="2790825" y="1578768"/>
            <a:ext cx="77057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https://biit.cs.ut.ee/clustvis/frontPage/frontPage.png</a:t>
            </a:r>
            <a:endParaRPr/>
          </a:p>
        </p:txBody>
      </p:sp>
      <p:sp>
        <p:nvSpPr>
          <p:cNvPr id="658" name="Google Shape;658;p52"/>
          <p:cNvSpPr txBox="1"/>
          <p:nvPr/>
        </p:nvSpPr>
        <p:spPr>
          <a:xfrm>
            <a:off x="2790825" y="1812131"/>
            <a:ext cx="77057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biit.cs.ut.ee</a:t>
            </a:r>
            <a:endParaRPr/>
          </a:p>
        </p:txBody>
      </p:sp>
      <p:pic>
        <p:nvPicPr>
          <p:cNvPr descr="image.png" id="659" name="Google Shape;65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5450" y="234315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2"/>
          <p:cNvSpPr txBox="1"/>
          <p:nvPr/>
        </p:nvSpPr>
        <p:spPr>
          <a:xfrm>
            <a:off x="2790825" y="2350293"/>
            <a:ext cx="77057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https://www.mdpi.com/electronics/electronics-14-03705/article_deploy/html/images/electronics-14-03705-g004.png</a:t>
            </a:r>
            <a:endParaRPr/>
          </a:p>
        </p:txBody>
      </p:sp>
      <p:sp>
        <p:nvSpPr>
          <p:cNvPr id="661" name="Google Shape;661;p52"/>
          <p:cNvSpPr txBox="1"/>
          <p:nvPr/>
        </p:nvSpPr>
        <p:spPr>
          <a:xfrm>
            <a:off x="2790825" y="2583656"/>
            <a:ext cx="77057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www.mdpi.com</a:t>
            </a:r>
            <a:endParaRPr/>
          </a:p>
        </p:txBody>
      </p:sp>
      <p:pic>
        <p:nvPicPr>
          <p:cNvPr descr="image.png" id="662" name="Google Shape;66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5450" y="311467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2"/>
          <p:cNvSpPr txBox="1"/>
          <p:nvPr/>
        </p:nvSpPr>
        <p:spPr>
          <a:xfrm>
            <a:off x="2790825" y="3121818"/>
            <a:ext cx="7705725" cy="185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https://images.prismic.io/encord/acb1201a-e14e-4488-94d7-8ab21680d98b_graph_based_Segmentation.png?auto=compress,format</a:t>
            </a:r>
            <a:endParaRPr/>
          </a:p>
        </p:txBody>
      </p:sp>
      <p:sp>
        <p:nvSpPr>
          <p:cNvPr id="664" name="Google Shape;664;p52"/>
          <p:cNvSpPr txBox="1"/>
          <p:nvPr/>
        </p:nvSpPr>
        <p:spPr>
          <a:xfrm>
            <a:off x="2790825" y="3355181"/>
            <a:ext cx="77057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encord.com</a:t>
            </a:r>
            <a:endParaRPr/>
          </a:p>
        </p:txBody>
      </p:sp>
      <p:sp>
        <p:nvSpPr>
          <p:cNvPr id="665" name="Google Shape;665;p52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014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904875" y="14287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A mathematical representation of 3D structures based on the relative positions of feature points.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904875" y="22288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Used for tasks such as object recognition, motion analysis, and biometric authentication.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904875" y="30289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Provides an efficient way of representing high-dimensional data.</a:t>
            </a:r>
            <a:endParaRPr/>
          </a:p>
        </p:txBody>
      </p:sp>
      <p:pic>
        <p:nvPicPr>
          <p:cNvPr descr="image.png"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280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Background: Shape Subspace</a:t>
            </a:r>
            <a:endParaRPr/>
          </a:p>
        </p:txBody>
      </p:sp>
      <p:pic>
        <p:nvPicPr>
          <p:cNvPr descr="image.png"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4763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0" name="Google Shape;14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2764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1" name="Google Shape;14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07657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6" name="Google Shape;1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537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How is Shape Subspace computed?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571500" y="2000250"/>
            <a:ext cx="52863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One approach is the </a:t>
            </a: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Factorization Method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, which can compute shape subspaces from image sequences and compare them using canonical angles.</a:t>
            </a:r>
            <a:endParaRPr/>
          </a:p>
        </p:txBody>
      </p:sp>
      <p:pic>
        <p:nvPicPr>
          <p:cNvPr descr="image.png" id="149" name="Google Shape;1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32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Related Research: Factorization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53734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571500" y="1428750"/>
            <a:ext cx="55506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How is Shape Subspace computed?</a:t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571500" y="2000250"/>
            <a:ext cx="52863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Another approach is </a:t>
            </a: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Direct 3D Feature Extraction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, where shape subspaces are generated from 3D feature point sets, such as micro-features on a facial surface.</a:t>
            </a:r>
            <a:endParaRPr/>
          </a:p>
        </p:txBody>
      </p:sp>
      <p:pic>
        <p:nvPicPr>
          <p:cNvPr descr="image.png" id="158" name="Google Shape;1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332779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Related Research: 3D Features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1428750"/>
            <a:ext cx="5286375" cy="302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904875" y="1428750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</a:t>
            </a:r>
            <a:r>
              <a:rPr b="1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Difference Subspace (DS)</a:t>
            </a: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 is a geometric concept that represents the components of difference between two class subspaces.</a:t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904875" y="25336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It extends the idea of a difference vector between two vectors to the case of subspaces.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904875" y="3333750"/>
            <a:ext cx="495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DS is useful for analyzing and extracting local shape differences, providing a sensitive cue for recognition.</a:t>
            </a:r>
            <a:endParaRPr/>
          </a:p>
        </p:txBody>
      </p:sp>
      <p:pic>
        <p:nvPicPr>
          <p:cNvPr descr="image.png" id="168" name="Google Shape;1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9850" y="1514475"/>
            <a:ext cx="5114925" cy="281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Related Research: Difference Subspace</a:t>
            </a:r>
            <a:endParaRPr/>
          </a:p>
        </p:txBody>
      </p:sp>
      <p:pic>
        <p:nvPicPr>
          <p:cNvPr descr="image.png" id="170" name="Google Shape;17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14763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1" name="Google Shape;17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581275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2" name="Google Shape;17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381375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0D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428750"/>
            <a:ext cx="34290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8" name="Google Shape;17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0" y="1428750"/>
            <a:ext cx="34290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79" name="Google Shape;17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1500" y="1428750"/>
            <a:ext cx="34290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1130855" y="2438400"/>
            <a:ext cx="231028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1. Divide Input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866775" y="3133725"/>
            <a:ext cx="28384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input point cloud is divided into a grid of n × n patches.</a:t>
            </a:r>
            <a:endParaRPr/>
          </a:p>
        </p:txBody>
      </p:sp>
      <p:sp>
        <p:nvSpPr>
          <p:cNvPr id="182" name="Google Shape;182;p21"/>
          <p:cNvSpPr txBox="1"/>
          <p:nvPr/>
        </p:nvSpPr>
        <p:spPr>
          <a:xfrm>
            <a:off x="4605813" y="2438400"/>
            <a:ext cx="2980372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2. Compute Subspace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4676775" y="3514725"/>
            <a:ext cx="283845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For each patch, a centered matrix is created and SVD is applied to compute its unique Shape Subspace.</a:t>
            </a: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8415813" y="2438400"/>
            <a:ext cx="2980372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3. Compare Patches</a:t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8486775" y="3514725"/>
            <a:ext cx="283845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1E293B"/>
                </a:solidFill>
                <a:latin typeface="DM Sans"/>
                <a:ea typeface="DM Sans"/>
                <a:cs typeface="DM Sans"/>
                <a:sym typeface="DM Sans"/>
              </a:rPr>
              <a:t>The Difference Subspace (DS) is computed between adjacent patches. A high DS magnitude indicates a local irregularity.</a:t>
            </a:r>
            <a:endParaRPr/>
          </a:p>
        </p:txBody>
      </p:sp>
      <p:pic>
        <p:nvPicPr>
          <p:cNvPr descr="image.png" id="186" name="Google Shape;18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5975" y="1743075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7" name="Google Shape;18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4550" y="1743075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8" name="Google Shape;18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77400" y="17430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571500" y="571500"/>
            <a:ext cx="1160145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Method Overview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